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768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C4BD46-800F-4CAC-B439-0EF24AAC9600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D1D6A1C-E5E7-4CAB-ADEC-F1BF9011DBF2}">
      <dgm:prSet/>
      <dgm:spPr/>
      <dgm:t>
        <a:bodyPr/>
        <a:lstStyle/>
        <a:p>
          <a:r>
            <a:rPr lang="en-US" b="0" i="0" dirty="0"/>
            <a:t>With lesser data I was able to discover that with higher payload the landing is more sure.</a:t>
          </a:r>
          <a:endParaRPr lang="en-US" dirty="0"/>
        </a:p>
      </dgm:t>
    </dgm:pt>
    <dgm:pt modelId="{5BC482AF-4627-46E7-A9EC-85EAF46EF19B}" type="parTrans" cxnId="{12D5B609-254D-4A3E-8352-06790F646077}">
      <dgm:prSet/>
      <dgm:spPr/>
      <dgm:t>
        <a:bodyPr/>
        <a:lstStyle/>
        <a:p>
          <a:endParaRPr lang="en-US"/>
        </a:p>
      </dgm:t>
    </dgm:pt>
    <dgm:pt modelId="{50DA38BD-87B2-4C43-85F4-D6A8081BC9E5}" type="sibTrans" cxnId="{12D5B609-254D-4A3E-8352-06790F646077}">
      <dgm:prSet/>
      <dgm:spPr/>
      <dgm:t>
        <a:bodyPr/>
        <a:lstStyle/>
        <a:p>
          <a:endParaRPr lang="en-US"/>
        </a:p>
      </dgm:t>
    </dgm:pt>
    <dgm:pt modelId="{00B3B4A3-75D4-4774-B718-04AE83876D66}">
      <dgm:prSet/>
      <dgm:spPr/>
      <dgm:t>
        <a:bodyPr/>
        <a:lstStyle/>
        <a:p>
          <a:r>
            <a:rPr lang="en-US" b="0" i="0" dirty="0"/>
            <a:t>Inclusion of more data and better predictive modelling will help me gain more insights about the data.</a:t>
          </a:r>
          <a:endParaRPr lang="en-US" dirty="0"/>
        </a:p>
      </dgm:t>
    </dgm:pt>
    <dgm:pt modelId="{614145E2-7BB8-40BC-88FA-5789A14511B9}" type="parTrans" cxnId="{B4E640E6-17E1-4A07-8F7E-2E7960F5B97E}">
      <dgm:prSet/>
      <dgm:spPr/>
      <dgm:t>
        <a:bodyPr/>
        <a:lstStyle/>
        <a:p>
          <a:endParaRPr lang="en-US"/>
        </a:p>
      </dgm:t>
    </dgm:pt>
    <dgm:pt modelId="{E0D063A5-87AE-4AFF-A525-893BDB2E8102}" type="sibTrans" cxnId="{B4E640E6-17E1-4A07-8F7E-2E7960F5B97E}">
      <dgm:prSet/>
      <dgm:spPr/>
      <dgm:t>
        <a:bodyPr/>
        <a:lstStyle/>
        <a:p>
          <a:endParaRPr lang="en-US"/>
        </a:p>
      </dgm:t>
    </dgm:pt>
    <dgm:pt modelId="{477AEF65-F6C1-4466-9BCF-43531A1F30A1}" type="pres">
      <dgm:prSet presAssocID="{28C4BD46-800F-4CAC-B439-0EF24AAC960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9C434BC-BAFF-4CCF-97C1-35CD6A51C1AB}" type="pres">
      <dgm:prSet presAssocID="{BD1D6A1C-E5E7-4CAB-ADEC-F1BF9011DBF2}" presName="hierRoot1" presStyleCnt="0"/>
      <dgm:spPr/>
    </dgm:pt>
    <dgm:pt modelId="{75176A77-07A5-43C8-903A-D649BE2C2258}" type="pres">
      <dgm:prSet presAssocID="{BD1D6A1C-E5E7-4CAB-ADEC-F1BF9011DBF2}" presName="composite" presStyleCnt="0"/>
      <dgm:spPr/>
    </dgm:pt>
    <dgm:pt modelId="{B540D390-71E0-444E-B37B-154611135685}" type="pres">
      <dgm:prSet presAssocID="{BD1D6A1C-E5E7-4CAB-ADEC-F1BF9011DBF2}" presName="background" presStyleLbl="node0" presStyleIdx="0" presStyleCnt="2"/>
      <dgm:spPr/>
    </dgm:pt>
    <dgm:pt modelId="{AE9DCF18-86EB-4347-9084-63AC38A7B586}" type="pres">
      <dgm:prSet presAssocID="{BD1D6A1C-E5E7-4CAB-ADEC-F1BF9011DBF2}" presName="text" presStyleLbl="fgAcc0" presStyleIdx="0" presStyleCnt="2">
        <dgm:presLayoutVars>
          <dgm:chPref val="3"/>
        </dgm:presLayoutVars>
      </dgm:prSet>
      <dgm:spPr/>
    </dgm:pt>
    <dgm:pt modelId="{0EF40911-8BCE-4B83-8A08-AA6E4034FA2E}" type="pres">
      <dgm:prSet presAssocID="{BD1D6A1C-E5E7-4CAB-ADEC-F1BF9011DBF2}" presName="hierChild2" presStyleCnt="0"/>
      <dgm:spPr/>
    </dgm:pt>
    <dgm:pt modelId="{F77B7D98-64D1-4644-8B6A-2B37AF6B65AF}" type="pres">
      <dgm:prSet presAssocID="{00B3B4A3-75D4-4774-B718-04AE83876D66}" presName="hierRoot1" presStyleCnt="0"/>
      <dgm:spPr/>
    </dgm:pt>
    <dgm:pt modelId="{0EB171A7-2D60-4B69-A7A6-E389F90E451D}" type="pres">
      <dgm:prSet presAssocID="{00B3B4A3-75D4-4774-B718-04AE83876D66}" presName="composite" presStyleCnt="0"/>
      <dgm:spPr/>
    </dgm:pt>
    <dgm:pt modelId="{AEA5230D-1217-4CB1-8A50-EBD9A0F54DBB}" type="pres">
      <dgm:prSet presAssocID="{00B3B4A3-75D4-4774-B718-04AE83876D66}" presName="background" presStyleLbl="node0" presStyleIdx="1" presStyleCnt="2"/>
      <dgm:spPr/>
    </dgm:pt>
    <dgm:pt modelId="{53C1EB4D-EBEF-443B-8012-64F1754B5D83}" type="pres">
      <dgm:prSet presAssocID="{00B3B4A3-75D4-4774-B718-04AE83876D66}" presName="text" presStyleLbl="fgAcc0" presStyleIdx="1" presStyleCnt="2">
        <dgm:presLayoutVars>
          <dgm:chPref val="3"/>
        </dgm:presLayoutVars>
      </dgm:prSet>
      <dgm:spPr/>
    </dgm:pt>
    <dgm:pt modelId="{0391F37F-D328-4556-B6B8-FF0600CE938B}" type="pres">
      <dgm:prSet presAssocID="{00B3B4A3-75D4-4774-B718-04AE83876D66}" presName="hierChild2" presStyleCnt="0"/>
      <dgm:spPr/>
    </dgm:pt>
  </dgm:ptLst>
  <dgm:cxnLst>
    <dgm:cxn modelId="{12D5B609-254D-4A3E-8352-06790F646077}" srcId="{28C4BD46-800F-4CAC-B439-0EF24AAC9600}" destId="{BD1D6A1C-E5E7-4CAB-ADEC-F1BF9011DBF2}" srcOrd="0" destOrd="0" parTransId="{5BC482AF-4627-46E7-A9EC-85EAF46EF19B}" sibTransId="{50DA38BD-87B2-4C43-85F4-D6A8081BC9E5}"/>
    <dgm:cxn modelId="{88E27CA7-D755-4506-9517-0AD873A572F6}" type="presOf" srcId="{28C4BD46-800F-4CAC-B439-0EF24AAC9600}" destId="{477AEF65-F6C1-4466-9BCF-43531A1F30A1}" srcOrd="0" destOrd="0" presId="urn:microsoft.com/office/officeart/2005/8/layout/hierarchy1"/>
    <dgm:cxn modelId="{6E333FD3-C117-4D3A-8243-576146642C01}" type="presOf" srcId="{BD1D6A1C-E5E7-4CAB-ADEC-F1BF9011DBF2}" destId="{AE9DCF18-86EB-4347-9084-63AC38A7B586}" srcOrd="0" destOrd="0" presId="urn:microsoft.com/office/officeart/2005/8/layout/hierarchy1"/>
    <dgm:cxn modelId="{C6658FE4-B5EB-48D6-B700-2937FE12D140}" type="presOf" srcId="{00B3B4A3-75D4-4774-B718-04AE83876D66}" destId="{53C1EB4D-EBEF-443B-8012-64F1754B5D83}" srcOrd="0" destOrd="0" presId="urn:microsoft.com/office/officeart/2005/8/layout/hierarchy1"/>
    <dgm:cxn modelId="{B4E640E6-17E1-4A07-8F7E-2E7960F5B97E}" srcId="{28C4BD46-800F-4CAC-B439-0EF24AAC9600}" destId="{00B3B4A3-75D4-4774-B718-04AE83876D66}" srcOrd="1" destOrd="0" parTransId="{614145E2-7BB8-40BC-88FA-5789A14511B9}" sibTransId="{E0D063A5-87AE-4AFF-A525-893BDB2E8102}"/>
    <dgm:cxn modelId="{0BBEEFAA-9B87-4709-978E-F271A546CFD0}" type="presParOf" srcId="{477AEF65-F6C1-4466-9BCF-43531A1F30A1}" destId="{A9C434BC-BAFF-4CCF-97C1-35CD6A51C1AB}" srcOrd="0" destOrd="0" presId="urn:microsoft.com/office/officeart/2005/8/layout/hierarchy1"/>
    <dgm:cxn modelId="{9F276B64-73A5-4EEC-ADEF-79C5D875D1E1}" type="presParOf" srcId="{A9C434BC-BAFF-4CCF-97C1-35CD6A51C1AB}" destId="{75176A77-07A5-43C8-903A-D649BE2C2258}" srcOrd="0" destOrd="0" presId="urn:microsoft.com/office/officeart/2005/8/layout/hierarchy1"/>
    <dgm:cxn modelId="{0E12884C-6EB9-466D-9B97-6A69E52F63F9}" type="presParOf" srcId="{75176A77-07A5-43C8-903A-D649BE2C2258}" destId="{B540D390-71E0-444E-B37B-154611135685}" srcOrd="0" destOrd="0" presId="urn:microsoft.com/office/officeart/2005/8/layout/hierarchy1"/>
    <dgm:cxn modelId="{EAA27B55-FBB2-4C48-8427-97CA0BB2D4F5}" type="presParOf" srcId="{75176A77-07A5-43C8-903A-D649BE2C2258}" destId="{AE9DCF18-86EB-4347-9084-63AC38A7B586}" srcOrd="1" destOrd="0" presId="urn:microsoft.com/office/officeart/2005/8/layout/hierarchy1"/>
    <dgm:cxn modelId="{F037D88E-6CB7-4E81-A691-D02860C9B1CE}" type="presParOf" srcId="{A9C434BC-BAFF-4CCF-97C1-35CD6A51C1AB}" destId="{0EF40911-8BCE-4B83-8A08-AA6E4034FA2E}" srcOrd="1" destOrd="0" presId="urn:microsoft.com/office/officeart/2005/8/layout/hierarchy1"/>
    <dgm:cxn modelId="{7014798D-7E42-4EDC-89F7-7F6072B3F09A}" type="presParOf" srcId="{477AEF65-F6C1-4466-9BCF-43531A1F30A1}" destId="{F77B7D98-64D1-4644-8B6A-2B37AF6B65AF}" srcOrd="1" destOrd="0" presId="urn:microsoft.com/office/officeart/2005/8/layout/hierarchy1"/>
    <dgm:cxn modelId="{ECB933F3-34BA-4DF8-BB49-7B483AF1BF4D}" type="presParOf" srcId="{F77B7D98-64D1-4644-8B6A-2B37AF6B65AF}" destId="{0EB171A7-2D60-4B69-A7A6-E389F90E451D}" srcOrd="0" destOrd="0" presId="urn:microsoft.com/office/officeart/2005/8/layout/hierarchy1"/>
    <dgm:cxn modelId="{D91CBEFB-B7AD-4A23-808D-C4C16BDEFD48}" type="presParOf" srcId="{0EB171A7-2D60-4B69-A7A6-E389F90E451D}" destId="{AEA5230D-1217-4CB1-8A50-EBD9A0F54DBB}" srcOrd="0" destOrd="0" presId="urn:microsoft.com/office/officeart/2005/8/layout/hierarchy1"/>
    <dgm:cxn modelId="{78C51254-63EC-41F1-B3BA-CD3EBD121DCF}" type="presParOf" srcId="{0EB171A7-2D60-4B69-A7A6-E389F90E451D}" destId="{53C1EB4D-EBEF-443B-8012-64F1754B5D83}" srcOrd="1" destOrd="0" presId="urn:microsoft.com/office/officeart/2005/8/layout/hierarchy1"/>
    <dgm:cxn modelId="{21851C25-1722-4FE8-9D40-6D261C3C2AB0}" type="presParOf" srcId="{F77B7D98-64D1-4644-8B6A-2B37AF6B65AF}" destId="{0391F37F-D328-4556-B6B8-FF0600CE938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40D390-71E0-444E-B37B-154611135685}">
      <dsp:nvSpPr>
        <dsp:cNvPr id="0" name=""/>
        <dsp:cNvSpPr/>
      </dsp:nvSpPr>
      <dsp:spPr>
        <a:xfrm>
          <a:off x="860" y="909204"/>
          <a:ext cx="3022089" cy="19190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DCF18-86EB-4347-9084-63AC38A7B586}">
      <dsp:nvSpPr>
        <dsp:cNvPr id="0" name=""/>
        <dsp:cNvSpPr/>
      </dsp:nvSpPr>
      <dsp:spPr>
        <a:xfrm>
          <a:off x="336648" y="1228202"/>
          <a:ext cx="3022089" cy="19190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With lesser data I was able to discover that with higher payload the landing is more sure.</a:t>
          </a:r>
          <a:endParaRPr lang="en-US" sz="1900" kern="1200" dirty="0"/>
        </a:p>
      </dsp:txBody>
      <dsp:txXfrm>
        <a:off x="392854" y="1284408"/>
        <a:ext cx="2909677" cy="1806614"/>
      </dsp:txXfrm>
    </dsp:sp>
    <dsp:sp modelId="{AEA5230D-1217-4CB1-8A50-EBD9A0F54DBB}">
      <dsp:nvSpPr>
        <dsp:cNvPr id="0" name=""/>
        <dsp:cNvSpPr/>
      </dsp:nvSpPr>
      <dsp:spPr>
        <a:xfrm>
          <a:off x="3694525" y="909204"/>
          <a:ext cx="3022089" cy="19190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C1EB4D-EBEF-443B-8012-64F1754B5D83}">
      <dsp:nvSpPr>
        <dsp:cNvPr id="0" name=""/>
        <dsp:cNvSpPr/>
      </dsp:nvSpPr>
      <dsp:spPr>
        <a:xfrm>
          <a:off x="4030313" y="1228202"/>
          <a:ext cx="3022089" cy="19190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Inclusion of more data and better predictive modelling will help me gain more insights about the data.</a:t>
          </a:r>
          <a:endParaRPr lang="en-US" sz="1900" kern="1200" dirty="0"/>
        </a:p>
      </dsp:txBody>
      <dsp:txXfrm>
        <a:off x="4086519" y="1284408"/>
        <a:ext cx="2909677" cy="18066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46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090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20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002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86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3385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98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475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990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17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746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26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551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52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87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31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23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8113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Video 30" descr="Stock Market Bar Graph">
            <a:extLst>
              <a:ext uri="{FF2B5EF4-FFF2-40B4-BE49-F238E27FC236}">
                <a16:creationId xmlns:a16="http://schemas.microsoft.com/office/drawing/2014/main" id="{6488CA6A-C905-8A67-DDDE-DB5F41189B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SpaceX Launch Analysis and Prediction Dashboard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2200">
                <a:solidFill>
                  <a:srgbClr val="FFFFFF"/>
                </a:solidFill>
              </a:rPr>
              <a:t>A Data Science Project by Aman Nain</a:t>
            </a:r>
          </a:p>
          <a:p>
            <a:pPr>
              <a:lnSpc>
                <a:spcPct val="90000"/>
              </a:lnSpc>
            </a:pPr>
            <a:r>
              <a:rPr lang="en-US" sz="2200">
                <a:solidFill>
                  <a:srgbClr val="FFFFFF"/>
                </a:solidFill>
              </a:rPr>
              <a:t>GitHub URL: https://github.com/amannain122/falcon9_landing_prediction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video>
              <p:cMediaNode mute="1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ashboard_All_Sites_Overview.png"/>
          <p:cNvPicPr>
            <a:picLocks noChangeAspect="1"/>
          </p:cNvPicPr>
          <p:nvPr/>
        </p:nvPicPr>
        <p:blipFill>
          <a:blip r:embed="rId2">
            <a:alphaModFix amt="35000"/>
          </a:blip>
          <a:srcRect l="25320" r="27347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>
            <a:normAutofit/>
          </a:bodyPr>
          <a:lstStyle/>
          <a:p>
            <a:r>
              <a:rPr lang="en-IN"/>
              <a:t>Plotly Dash Dashboard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84" y="2052918"/>
            <a:ext cx="6709905" cy="4195481"/>
          </a:xfrm>
        </p:spPr>
        <p:txBody>
          <a:bodyPr>
            <a:normAutofit/>
          </a:bodyPr>
          <a:lstStyle/>
          <a:p>
            <a:r>
              <a:rPr lang="en-US"/>
              <a:t>Interactive dashboard showing launch site success rates, payload correlations, and booster versions.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4" y="452718"/>
            <a:ext cx="3598632" cy="140053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2900"/>
              <a:t>Predictive Analysis (Classification) Results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5A8E7F-571A-4176-B1C6-908E93131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69712" y="0"/>
            <a:ext cx="457428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24">
            <a:extLst>
              <a:ext uri="{FF2B5EF4-FFF2-40B4-BE49-F238E27FC236}">
                <a16:creationId xmlns:a16="http://schemas.microsoft.com/office/drawing/2014/main" id="{42F60337-6B63-4D1A-9C4D-147DA74E2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186" y="484632"/>
            <a:ext cx="3847653" cy="5739187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 w="12700">
            <a:solidFill>
              <a:schemeClr val="tx2">
                <a:lumMod val="75000"/>
              </a:schemeClr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f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516" y="1054077"/>
            <a:ext cx="3122994" cy="2584277"/>
          </a:xfrm>
          <a:prstGeom prst="rect">
            <a:avLst/>
          </a:prstGeom>
          <a:effectLst/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A08153E-AD5C-4C0F-9242-05D7FFBE8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584" y="2052918"/>
            <a:ext cx="3598257" cy="4195481"/>
          </a:xfrm>
        </p:spPr>
        <p:txBody>
          <a:bodyPr>
            <a:normAutofit/>
          </a:bodyPr>
          <a:lstStyle/>
          <a:p>
            <a:r>
              <a:rPr lang="en-US"/>
              <a:t>Best Model: Decision Tree model with 88.89% accuracy.</a:t>
            </a:r>
          </a:p>
          <a:p>
            <a:r>
              <a:rPr lang="en-US"/>
              <a:t>Confusion Matrix and model evaluation details.</a:t>
            </a:r>
          </a:p>
        </p:txBody>
      </p:sp>
      <p:pic>
        <p:nvPicPr>
          <p:cNvPr id="4" name="Picture 3" descr="best mode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3206" y="4288361"/>
            <a:ext cx="3122993" cy="1085240"/>
          </a:xfrm>
          <a:prstGeom prst="rect">
            <a:avLst/>
          </a:prstGeom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>
            <a:normAutofit/>
          </a:bodyPr>
          <a:lstStyle/>
          <a:p>
            <a:r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DEAA3F9-0599-40BB-CEA8-2C4A74991D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9586458"/>
              </p:ext>
            </p:extLst>
          </p:nvPr>
        </p:nvGraphicFramePr>
        <p:xfrm>
          <a:off x="484583" y="2140085"/>
          <a:ext cx="7053264" cy="405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3D Hologram from iPad">
            <a:extLst>
              <a:ext uri="{FF2B5EF4-FFF2-40B4-BE49-F238E27FC236}">
                <a16:creationId xmlns:a16="http://schemas.microsoft.com/office/drawing/2014/main" id="{43DDAD7C-3EF9-25C7-CBC8-19803151A42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r="10999" b="-2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>
            <a:normAutofit/>
          </a:bodyPr>
          <a:lstStyle/>
          <a:p>
            <a:r>
              <a:t>Executive Summary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84" y="2052918"/>
            <a:ext cx="6709905" cy="4195481"/>
          </a:xfrm>
        </p:spPr>
        <p:txBody>
          <a:bodyPr>
            <a:normAutofit/>
          </a:bodyPr>
          <a:lstStyle/>
          <a:p>
            <a:r>
              <a:t>Objective: Analyze SpaceX launch data to uncover insights and predict launch outcomes.</a:t>
            </a:r>
          </a:p>
          <a:p>
            <a:r>
              <a:t>Key Outcomes: Launch site success rates, payload success correlations, F9 Booster performance, and a predictive model for launch success.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n abstract design with lines and financial symbols">
            <a:extLst>
              <a:ext uri="{FF2B5EF4-FFF2-40B4-BE49-F238E27FC236}">
                <a16:creationId xmlns:a16="http://schemas.microsoft.com/office/drawing/2014/main" id="{3E289B61-1539-FCF1-37DC-2C9CB93A1C0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5221" r="6113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>
            <a:normAutofit/>
          </a:bodyPr>
          <a:lstStyle/>
          <a:p>
            <a:r>
              <a:rPr lang="en-IN"/>
              <a:t>Introduction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84" y="2052918"/>
            <a:ext cx="6709905" cy="4195481"/>
          </a:xfrm>
        </p:spPr>
        <p:txBody>
          <a:bodyPr>
            <a:normAutofit/>
          </a:bodyPr>
          <a:lstStyle/>
          <a:p>
            <a:r>
              <a:t>Problem Statement: How can SpaceX optimize future launches based on historical data?</a:t>
            </a:r>
          </a:p>
          <a:p>
            <a:r>
              <a:t>Goals: Use data science techniques for analysis, build interactive dashboards, and predict launch outcomes.</a:t>
            </a:r>
          </a:p>
          <a:p>
            <a:r>
              <a:t>Data Sources: API, web scraping, and public datasets.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44D24B14-81A7-2274-0B86-B206741C410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r="10999" b="-2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>
            <a:normAutofit/>
          </a:bodyPr>
          <a:lstStyle/>
          <a:p>
            <a:r>
              <a:t>Data Collection and Wrangling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84" y="2052918"/>
            <a:ext cx="6709905" cy="4195481"/>
          </a:xfrm>
        </p:spPr>
        <p:txBody>
          <a:bodyPr>
            <a:normAutofit/>
          </a:bodyPr>
          <a:lstStyle/>
          <a:p>
            <a:r>
              <a:t>Collection Methods: API access and web scraping to gather launch records and payload information.</a:t>
            </a:r>
          </a:p>
          <a:p>
            <a:r>
              <a:t>Wrangling Techniques: Handling missing values, data cleaning, and transformations to prepare for analysis.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>
            <a:normAutofit/>
          </a:bodyPr>
          <a:lstStyle/>
          <a:p>
            <a:r>
              <a:t>EDA and Interactive Visual Analytics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84" y="2052918"/>
            <a:ext cx="6709905" cy="4195481"/>
          </a:xfrm>
        </p:spPr>
        <p:txBody>
          <a:bodyPr>
            <a:normAutofit/>
          </a:bodyPr>
          <a:lstStyle/>
          <a:p>
            <a:r>
              <a:t>Techniques: Examining distributions, correlations, and launch site success rates.</a:t>
            </a:r>
          </a:p>
          <a:p>
            <a:r>
              <a:t>Interactive Elements: Dropdowns, sliders, and Folium maps to explore data interactively.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>
            <a:normAutofit/>
          </a:bodyPr>
          <a:lstStyle/>
          <a:p>
            <a:r>
              <a:t>Predictive Analysis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84" y="2052918"/>
            <a:ext cx="6709905" cy="4195481"/>
          </a:xfrm>
        </p:spPr>
        <p:txBody>
          <a:bodyPr>
            <a:normAutofit/>
          </a:bodyPr>
          <a:lstStyle/>
          <a:p>
            <a:r>
              <a:t>Model Selection: Classification models to predict success rates.</a:t>
            </a:r>
          </a:p>
          <a:p>
            <a:r>
              <a:t>Data Split: Training and testing data split with feature selection based on payload and booster characteristics.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3365BA34-2003-2C06-497A-3E1B7E3245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2701" r="13966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>
            <a:normAutofit/>
          </a:bodyPr>
          <a:lstStyle/>
          <a:p>
            <a:r>
              <a:t>EDA with Visualization Results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84" y="2052918"/>
            <a:ext cx="6709905" cy="4195481"/>
          </a:xfrm>
        </p:spPr>
        <p:txBody>
          <a:bodyPr>
            <a:normAutofit/>
          </a:bodyPr>
          <a:lstStyle/>
          <a:p>
            <a:r>
              <a:t>Visualizations: Key charts and findings:</a:t>
            </a:r>
          </a:p>
          <a:p>
            <a:r>
              <a:t>- Launch success distribution by site.</a:t>
            </a:r>
          </a:p>
          <a:p>
            <a:r>
              <a:t>- Payload mass vs. success rate correlation.</a:t>
            </a:r>
          </a:p>
          <a:p>
            <a:r>
              <a:t>Key Insights: Sites with the highest success rates and significant payload ranges affecting success.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4A821BCB-B5D1-0575-6B92-E0B3768282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2701" r="13966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>
            <a:normAutofit/>
          </a:bodyPr>
          <a:lstStyle/>
          <a:p>
            <a:r>
              <a:t>EDA with SQL Results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1836" y="0"/>
            <a:ext cx="51435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84" y="2052918"/>
            <a:ext cx="6709905" cy="4195481"/>
          </a:xfrm>
        </p:spPr>
        <p:txBody>
          <a:bodyPr>
            <a:normAutofit/>
          </a:bodyPr>
          <a:lstStyle/>
          <a:p>
            <a:r>
              <a:t>SQL Analysis: Queries for site-specific success rates and booster performance.</a:t>
            </a:r>
          </a:p>
          <a:p>
            <a:r>
              <a:t>Findings: Insights into launch sites with the most successful launches and booster types with high performance.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787B81-C7DF-412B-A405-EF4454012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lorful pins connected with a thread">
            <a:extLst>
              <a:ext uri="{FF2B5EF4-FFF2-40B4-BE49-F238E27FC236}">
                <a16:creationId xmlns:a16="http://schemas.microsoft.com/office/drawing/2014/main" id="{974316DD-8A3E-882B-F8B6-69160E3162A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r="10999" b="-2"/>
          <a:stretch/>
        </p:blipFill>
        <p:spPr>
          <a:xfrm>
            <a:off x="20" y="-1"/>
            <a:ext cx="9143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83" y="452718"/>
            <a:ext cx="7053542" cy="1400530"/>
          </a:xfrm>
        </p:spPr>
        <p:txBody>
          <a:bodyPr>
            <a:normAutofit/>
          </a:bodyPr>
          <a:lstStyle/>
          <a:p>
            <a:r>
              <a:t>Interactive Map with Folium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484" y="2052918"/>
            <a:ext cx="6709905" cy="4195481"/>
          </a:xfrm>
        </p:spPr>
        <p:txBody>
          <a:bodyPr>
            <a:normAutofit/>
          </a:bodyPr>
          <a:lstStyle/>
          <a:p>
            <a:r>
              <a:t>Map Insights: Displayed launch sites with success and failure markers.</a:t>
            </a:r>
          </a:p>
          <a:p>
            <a:r>
              <a:t>Interpretation: Geographical trends or site performance differences.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</TotalTime>
  <Words>400</Words>
  <Application>Microsoft Office PowerPoint</Application>
  <PresentationFormat>On-screen Show (4:3)</PresentationFormat>
  <Paragraphs>38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Century Gothic</vt:lpstr>
      <vt:lpstr>Wingdings 3</vt:lpstr>
      <vt:lpstr>Ion</vt:lpstr>
      <vt:lpstr>SpaceX Launch Analysis and Prediction Dashboard</vt:lpstr>
      <vt:lpstr>Executive Summary</vt:lpstr>
      <vt:lpstr>Introduction</vt:lpstr>
      <vt:lpstr>Data Collection and Wrangling Methodology</vt:lpstr>
      <vt:lpstr>EDA and Interactive Visual Analytics Methodology</vt:lpstr>
      <vt:lpstr>Predictive Analysis Methodology</vt:lpstr>
      <vt:lpstr>EDA with Visualization Results</vt:lpstr>
      <vt:lpstr>EDA with SQL Results</vt:lpstr>
      <vt:lpstr>Interactive Map with Folium Results</vt:lpstr>
      <vt:lpstr>Plotly Dash Dashboard Results</vt:lpstr>
      <vt:lpstr>Predictive Analysis (Classification) Results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Chetna Nain</cp:lastModifiedBy>
  <cp:revision>2</cp:revision>
  <dcterms:created xsi:type="dcterms:W3CDTF">2013-01-27T09:14:16Z</dcterms:created>
  <dcterms:modified xsi:type="dcterms:W3CDTF">2024-11-10T03:51:00Z</dcterms:modified>
  <cp:category/>
</cp:coreProperties>
</file>

<file path=docProps/thumbnail.jpeg>
</file>